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08" r:id="rId2"/>
    <p:sldId id="509" r:id="rId3"/>
    <p:sldId id="503" r:id="rId4"/>
    <p:sldId id="506" r:id="rId5"/>
    <p:sldId id="505" r:id="rId6"/>
    <p:sldId id="502" r:id="rId7"/>
    <p:sldId id="504" r:id="rId8"/>
    <p:sldId id="507" r:id="rId9"/>
    <p:sldId id="510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394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2972" autoAdjust="0"/>
  </p:normalViewPr>
  <p:slideViewPr>
    <p:cSldViewPr>
      <p:cViewPr>
        <p:scale>
          <a:sx n="110" d="100"/>
          <a:sy n="110" d="100"/>
        </p:scale>
        <p:origin x="-72" y="-18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1FA15C-E0DD-4156-9446-D7CAD6125CDC}" type="datetimeFigureOut">
              <a:rPr lang="en-US" smtClean="0"/>
              <a:t>1/31/2014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F12F03-12E8-4FF9-8042-AFACCC1EA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0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6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Costs are all annualized to put on the same basis. Some have substantial first year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6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 is for nitrate reductions and applies each practice individually for the entire</a:t>
            </a:r>
            <a:r>
              <a:rPr lang="en-US" baseline="0" dirty="0" smtClean="0"/>
              <a:t> state to a maximum amount. It is useful to see what the impact is and the cost per </a:t>
            </a:r>
            <a:r>
              <a:rPr lang="en-US" baseline="0" smtClean="0"/>
              <a:t>lb</a:t>
            </a:r>
            <a:r>
              <a:rPr lang="en-US" baseline="0" dirty="0" smtClean="0"/>
              <a:t> removed. The reductions are not necessarily additive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67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nitrate</a:t>
            </a:r>
            <a:r>
              <a:rPr lang="en-US" baseline="0" dirty="0" smtClean="0"/>
              <a:t> reduction practices are combined taking into account that one may impact the effectiveness of another. Both 45% and 20% reduction scenarios are presented. The total P reductions shown are what they would be given the N practices. N1 is the cheapest (more bioreactors and wetlands), N2 more cover crops and point source, and N3 includes land use change (perennials).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6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table is for total P reductions and applies each practice individually for the entire</a:t>
            </a:r>
            <a:r>
              <a:rPr lang="en-US" baseline="0" dirty="0" smtClean="0"/>
              <a:t> state to a maximum amount. It is useful to see what the impact is and the cost per </a:t>
            </a:r>
            <a:r>
              <a:rPr lang="en-US" baseline="0" smtClean="0"/>
              <a:t>lb</a:t>
            </a:r>
            <a:r>
              <a:rPr lang="en-US" baseline="0" dirty="0" smtClean="0"/>
              <a:t> removed. The reductions are not necessarily additive here.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0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Here total</a:t>
            </a:r>
            <a:r>
              <a:rPr lang="en-US" baseline="0" dirty="0" smtClean="0"/>
              <a:t> P reduction practices are combined taking into account that one may impact the effectiveness of another. Both 45% and 20% reduction scenarios are presented. The nitrate-N reductions shown are what they would be given the P practices. P1 is the least costly, P2 doesn’t take any cropland out of production, and P3 does not rely on point source reductions.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7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try to optimize both nitrate-N and total P reduction strategies.</a:t>
            </a:r>
            <a:r>
              <a:rPr lang="en-US" baseline="0" dirty="0" smtClean="0"/>
              <a:t> Cost per </a:t>
            </a:r>
            <a:r>
              <a:rPr lang="en-US" baseline="0" smtClean="0"/>
              <a:t>lb</a:t>
            </a:r>
            <a:r>
              <a:rPr lang="en-US" baseline="0" dirty="0" smtClean="0"/>
              <a:t> can’t really be calculated at this point. NP4 and NP5 save $ because of P changes at the 20% reduction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81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all these practices were adopted by 2025 there would be about a 15% reduction both nitrate and total P stream</a:t>
            </a:r>
            <a:r>
              <a:rPr lang="en-US" baseline="0" smtClean="0"/>
              <a:t> loads from agriculture.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F03-12E8-4FF9-8042-AFACCC1EA41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4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336600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DC74-307E-471F-89B2-58832C5B250F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FAB1-399C-45D1-BBBB-473FA4345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7FC1-1B22-4997-94F7-A10DD6F08DB3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7779-4560-4438-9921-002BDE49F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7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7225-82B1-482A-9F3A-BB514278E78B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4C5DF-E9CB-4062-A31A-A4884CE33D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1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3660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Comic Sans MS" pitchFamily="66" charset="0"/>
              </a:defRPr>
            </a:lvl1pPr>
            <a:lvl2pPr>
              <a:defRPr sz="2400" baseline="0">
                <a:latin typeface="Comic Sans MS" pitchFamily="66" charset="0"/>
              </a:defRPr>
            </a:lvl2pPr>
            <a:lvl3pPr>
              <a:defRPr baseline="0">
                <a:latin typeface="Comic Sans MS" pitchFamily="66" charset="0"/>
              </a:defRPr>
            </a:lvl3pPr>
            <a:lvl4pPr>
              <a:defRPr baseline="0">
                <a:latin typeface="Comic Sans MS" pitchFamily="66" charset="0"/>
              </a:defRPr>
            </a:lvl4pPr>
            <a:lvl5pPr>
              <a:defRPr baseline="0">
                <a:latin typeface="Comic Sans MS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718F-EDF2-409C-A305-83580857AF5A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1180-CBD1-4594-872D-09760B637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3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6C56-DEAE-4A8B-9268-6CF7D01B5602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37A7-73C2-421A-880A-74482F320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9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EA59C-F108-4689-B75B-F404F0C716F1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2447-E380-4141-8260-CBEE0D98F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2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C1F4-8601-4AE8-83BA-C2777B7DBC6B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0EA81-09CC-44ED-AE40-E750A1D94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3660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6DF4-D406-4F86-828C-D48ADD6CA444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4F6C4-83C8-4DFA-9A2A-B2EAAD55F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FEAE-20E2-4B14-BCEE-56AB1A5992F8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A3AE-6D68-4912-A705-2E1BE1A46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0966-A45B-4A33-9A80-CC598EBE030D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A096-3ECE-4D87-A8E9-CF4968D9B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A4AF-ABA5-4FAC-B3C1-041857BD4C9F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88EC-7FD3-4FBD-818E-79D764632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4A499B-B287-4534-8FE9-08B0EA0C9558}" type="datetimeFigureOut">
              <a:rPr lang="en-US"/>
              <a:pPr>
                <a:defRPr/>
              </a:pPr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9941DF-B395-4895-86FF-5CDDC8AFE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per acre for various practices</a:t>
            </a:r>
          </a:p>
          <a:p>
            <a:r>
              <a:rPr lang="en-US" dirty="0" smtClean="0"/>
              <a:t>estimate each fully applied practice for N or P</a:t>
            </a:r>
          </a:p>
          <a:p>
            <a:r>
              <a:rPr lang="en-US" dirty="0" smtClean="0"/>
              <a:t>then combine for N or P to reach 20 or 45%</a:t>
            </a:r>
          </a:p>
          <a:p>
            <a:r>
              <a:rPr lang="en-US" dirty="0" smtClean="0"/>
              <a:t>finally, combine N and P scenarios together</a:t>
            </a:r>
          </a:p>
        </p:txBody>
      </p:sp>
    </p:spTree>
    <p:extLst>
      <p:ext uri="{BB962C8B-B14F-4D97-AF65-F5344CB8AC3E}">
        <p14:creationId xmlns:p14="http://schemas.microsoft.com/office/powerpoint/2010/main" val="192362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5" y="-17253"/>
            <a:ext cx="9067800" cy="550653"/>
          </a:xfrm>
        </p:spPr>
        <p:txBody>
          <a:bodyPr/>
          <a:lstStyle/>
          <a:p>
            <a:r>
              <a:rPr lang="en-US" sz="3600" dirty="0" smtClean="0"/>
              <a:t>Nitrogen costs per acre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906784"/>
              </p:ext>
            </p:extLst>
          </p:nvPr>
        </p:nvGraphicFramePr>
        <p:xfrm>
          <a:off x="228600" y="569386"/>
          <a:ext cx="8686800" cy="593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443"/>
                <a:gridCol w="3889357"/>
                <a:gridCol w="1219200"/>
                <a:gridCol w="2971800"/>
              </a:tblGrid>
              <a:tr h="1030814">
                <a:tc>
                  <a:txBody>
                    <a:bodyPr/>
                    <a:lstStyle/>
                    <a:p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Practice/Scenario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Cost 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Pe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r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Acre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Notes</a:t>
                      </a:r>
                    </a:p>
                  </a:txBody>
                  <a:tcPr/>
                </a:tc>
              </a:tr>
              <a:tr h="414610">
                <a:tc rowSpan="6">
                  <a:txBody>
                    <a:bodyPr/>
                    <a:lstStyle/>
                    <a:p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Reducing N rate from background to the MRTN (10%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of acres)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-$8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Reduce N rates (20 pounds)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4610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Nitrification inhibitor with all fall applied fertilizer on tile-drained corn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Cost of inhibitor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9604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Split (50%) fall and spring (50%) on tile-drained corn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$17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Additiona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l field pass,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switch to N solutions 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6407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Fall to spring on tile-drained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corn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$18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Switch to N solutions,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higher ammonia price, 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additional application costs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9604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all corn/soybean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tile-drained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$29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Aerial applications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of cereal rye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6407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all corn/soybean non-tiled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$29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Aerial applications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of cereal rye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6407">
                <a:tc rowSpan="3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Bioreactors on 50%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$17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Upfront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costs of $133 per acre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3409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Wetlands on 25%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$60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5% of farmland out of production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Major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cost is land ($11,000)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22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Buffers on all applicable crop land </a:t>
                      </a:r>
                      <a:r>
                        <a:rPr lang="en-US" sz="800" dirty="0" smtClean="0">
                          <a:latin typeface="Comic Sans MS" panose="030F0702030302020204" pitchFamily="66" charset="0"/>
                        </a:rPr>
                        <a:t>(reduction</a:t>
                      </a:r>
                      <a:r>
                        <a:rPr lang="en-US" sz="800" baseline="0" dirty="0" smtClean="0">
                          <a:latin typeface="Comic Sans MS" panose="030F0702030302020204" pitchFamily="66" charset="0"/>
                        </a:rPr>
                        <a:t> only for water that interacts with active area)</a:t>
                      </a:r>
                      <a:endParaRPr lang="en-US" sz="8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$294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per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buffer acre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Land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costs plus $50 planting,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$10 yearly maintenance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4610">
                <a:tc rowSpan="2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equal to pasture/hay acreage from 1987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$86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Less profit compared to corn-soybean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rotation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09604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on 10%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$86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Less profit compared to corn-soybean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rotation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17225" y="4607868"/>
            <a:ext cx="99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Edge-of-field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-5400000">
            <a:off x="40459" y="5722625"/>
            <a:ext cx="89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Land use change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-5400000">
            <a:off x="112537" y="2982838"/>
            <a:ext cx="750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In-field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5" y="-17253"/>
            <a:ext cx="9067800" cy="550653"/>
          </a:xfrm>
        </p:spPr>
        <p:txBody>
          <a:bodyPr/>
          <a:lstStyle/>
          <a:p>
            <a:r>
              <a:rPr lang="en-US" sz="3600" dirty="0" smtClean="0"/>
              <a:t>Phosphorus costs per acre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469011"/>
              </p:ext>
            </p:extLst>
          </p:nvPr>
        </p:nvGraphicFramePr>
        <p:xfrm>
          <a:off x="256969" y="838200"/>
          <a:ext cx="8686800" cy="510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443"/>
                <a:gridCol w="3889357"/>
                <a:gridCol w="1219200"/>
                <a:gridCol w="2971800"/>
              </a:tblGrid>
              <a:tr h="1069808">
                <a:tc>
                  <a:txBody>
                    <a:bodyPr/>
                    <a:lstStyle/>
                    <a:p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Practice/Scenario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Cost 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Pe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r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Acre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Notes</a:t>
                      </a:r>
                    </a:p>
                  </a:txBody>
                  <a:tcPr/>
                </a:tc>
              </a:tr>
              <a:tr h="474495">
                <a:tc rowSpan="4">
                  <a:txBody>
                    <a:bodyPr/>
                    <a:lstStyle/>
                    <a:p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Reduce tillage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-$16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Eliminate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one pass of heavy equipment, no change in yield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4495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P fertilizer on 12.5 million ac of CS fields with soil test P  above maintenance level for average of 6 years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-$15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Cost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of six years of P fertilizer averaged over 20 years.  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5099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corn/soybean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tile-drained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$29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Aerial applications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of cereal rye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6863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corn/soybean non-tiled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$29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Aerial applications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of cereal rye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6863">
                <a:tc rowSpan="3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Bioreactors on 50%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$17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Upfront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costs of $133 per acre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4495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Wetlands on 25%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$60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5% of farmland out of production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Major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cost is land ($11,000)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429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Buffers on all applicable crop land </a:t>
                      </a:r>
                      <a:r>
                        <a:rPr lang="en-US" sz="800" dirty="0" smtClean="0">
                          <a:latin typeface="Comic Sans MS" panose="030F0702030302020204" pitchFamily="66" charset="0"/>
                        </a:rPr>
                        <a:t>(reduction</a:t>
                      </a:r>
                      <a:r>
                        <a:rPr lang="en-US" sz="800" baseline="0" dirty="0" smtClean="0">
                          <a:latin typeface="Comic Sans MS" panose="030F0702030302020204" pitchFamily="66" charset="0"/>
                        </a:rPr>
                        <a:t> only for water that interacts with active area)</a:t>
                      </a:r>
                      <a:endParaRPr lang="en-US" sz="8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$294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per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buffer acre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Land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costs plus $50 planting,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$10 yearly maintenance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4495">
                <a:tc rowSpan="2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equal to pasture/hay acreage from 1987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$86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Less profit compared to corn-soybean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rotation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74495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on 10%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$86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Less profit compared to corn-soybean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rotation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45324" y="4108256"/>
            <a:ext cx="99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Edge-of-field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-5400000">
            <a:off x="93281" y="5275282"/>
            <a:ext cx="89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Land use change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-5400000">
            <a:off x="165360" y="2446564"/>
            <a:ext cx="750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In-field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5" y="-17253"/>
            <a:ext cx="9067800" cy="550653"/>
          </a:xfrm>
        </p:spPr>
        <p:txBody>
          <a:bodyPr/>
          <a:lstStyle/>
          <a:p>
            <a:r>
              <a:rPr lang="en-US" sz="3600" dirty="0" smtClean="0"/>
              <a:t>Example Statewide Results for 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351075"/>
              </p:ext>
            </p:extLst>
          </p:nvPr>
        </p:nvGraphicFramePr>
        <p:xfrm>
          <a:off x="228600" y="569386"/>
          <a:ext cx="8731301" cy="625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533"/>
                <a:gridCol w="3408968"/>
                <a:gridCol w="1174699"/>
                <a:gridCol w="1111301"/>
                <a:gridCol w="1327099"/>
                <a:gridCol w="1263701"/>
              </a:tblGrid>
              <a:tr h="1225780">
                <a:tc>
                  <a:txBody>
                    <a:bodyPr/>
                    <a:lstStyle/>
                    <a:p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Practice/Scenario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Nitrate-N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reduction per acre (%)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Nitrate-N reduced (million </a:t>
                      </a:r>
                      <a:r>
                        <a:rPr lang="en-US" sz="1600" smtClean="0">
                          <a:latin typeface="Comic Sans MS" panose="030F0702030302020204" pitchFamily="66" charset="0"/>
                        </a:rPr>
                        <a:t>lb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 N)</a:t>
                      </a:r>
                      <a:endParaRPr 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Nitrate-N Reduction % (from baseline)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Cost 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($/</a:t>
                      </a:r>
                      <a:r>
                        <a:rPr lang="en-US" sz="1600" smtClean="0">
                          <a:latin typeface="Comic Sans MS" panose="030F0702030302020204" pitchFamily="66" charset="0"/>
                        </a:rPr>
                        <a:t>lb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 N removed)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01119">
                <a:tc>
                  <a:txBody>
                    <a:bodyPr/>
                    <a:lstStyle/>
                    <a:p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Baseline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410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511">
                <a:tc rowSpan="6">
                  <a:txBody>
                    <a:bodyPr/>
                    <a:lstStyle/>
                    <a:p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Reducing N rate from background to the MRTN (10%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of acres)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 2.3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0.6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-4.25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6511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Nitrification inhibitor with all fall applied fertilizer on tile-drained corn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 4.3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1.0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2.33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6511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Split (50%) fall and spring (50%) on tile-drained corn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7.5 to 10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13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3.1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6.22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007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Fall to spring on tile-drained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corn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15 to 20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26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6.4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3.17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6511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all corn/soybean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tile-drained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84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20.5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3.21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007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all corn/soybean non-tiled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33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7.9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11.02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007">
                <a:tc rowSpan="3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Bioreactors on 50%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40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56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13.6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1.38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118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Wetlands on 25%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40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28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6.8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5.06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887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Buffers on all applicable crop land </a:t>
                      </a:r>
                      <a:r>
                        <a:rPr lang="en-US" sz="800" dirty="0" smtClean="0">
                          <a:latin typeface="Comic Sans MS" panose="030F0702030302020204" pitchFamily="66" charset="0"/>
                        </a:rPr>
                        <a:t>(reduction</a:t>
                      </a:r>
                      <a:r>
                        <a:rPr lang="en-US" sz="800" baseline="0" dirty="0" smtClean="0">
                          <a:latin typeface="Comic Sans MS" panose="030F0702030302020204" pitchFamily="66" charset="0"/>
                        </a:rPr>
                        <a:t> only for water that interacts with active area)</a:t>
                      </a:r>
                      <a:endParaRPr lang="en-US" sz="8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90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36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8.7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1.63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6511">
                <a:tc rowSpan="2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equal to pasture/hay acreage from 1987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90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10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2.6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9.34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06511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on 10%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90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25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6.1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3.18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1007">
                <a:tc rowSpan="2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Point source reduction to 10 mg nitrate-N/L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14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3.4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Comic Sans MS" panose="030F0702030302020204" pitchFamily="66" charset="0"/>
                        </a:rPr>
                        <a:t>  3.30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763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Point source reduction in N due to biological nutrient removal for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P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 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1.8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-5400000">
            <a:off x="139153" y="6137616"/>
            <a:ext cx="697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Point source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-5400000">
            <a:off x="-17225" y="4455467"/>
            <a:ext cx="99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Edge-of-field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-5400000">
            <a:off x="40459" y="5398109"/>
            <a:ext cx="89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Land use change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-5400000">
            <a:off x="112537" y="2982838"/>
            <a:ext cx="750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In-field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600" dirty="0" smtClean="0"/>
              <a:t>Example Statewide N Scenarios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816670"/>
              </p:ext>
            </p:extLst>
          </p:nvPr>
        </p:nvGraphicFramePr>
        <p:xfrm>
          <a:off x="381000" y="109728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514600"/>
                <a:gridCol w="1219200"/>
                <a:gridCol w="1219200"/>
                <a:gridCol w="11430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Name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Combined Practices and/or Scenarios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Nitrate-N (% reduction)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Total P (% reduction)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Cost of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 N Reduction ($/</a:t>
                      </a:r>
                      <a:r>
                        <a:rPr lang="en-US" sz="1600" baseline="0" smtClean="0">
                          <a:latin typeface="Comic Sans MS" panose="030F0702030302020204" pitchFamily="66" charset="0"/>
                        </a:rPr>
                        <a:t>lb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)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Annualized Costs (million $/year)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N1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MRTN rate, all spring N application, cover crops 70% tile-drained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&amp;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 40% non-tiled, bioreactors 50%,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wetlands 25%, all ag streams have buffers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3.67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678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N2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MRTN rate, all spring N application, cover crops 100% tile-drained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&amp;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 70% non-tiled, bioreactors 50%, perennial crops non-tiled,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point source to 10 mg nitrate-N/L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33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4.34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811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MRTN rate, cover crops 100% tile-drained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&amp;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 65% non-tiled, wetlands 25%, perennial crops non-tiled,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all ag streams have buffers, point source to 10 mg nitrate-N/L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4.51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833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MRTN rate, all spring N application,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cover crops 5% tile-drained, 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bioreactors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0.3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1.99</a:t>
                      </a:r>
                    </a:p>
                    <a:p>
                      <a:pPr algn="ctr"/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162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MRTN rate, cover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crops 35% tile-drained, 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bioreactors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2.00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161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MRTN rate, cover crops 75% tile-drained, 50% non-tiled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8</a:t>
                      </a:r>
                    </a:p>
                    <a:p>
                      <a:pPr algn="ctr"/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4.55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370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84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Statewide Results for P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25526"/>
              </p:ext>
            </p:extLst>
          </p:nvPr>
        </p:nvGraphicFramePr>
        <p:xfrm>
          <a:off x="152403" y="822959"/>
          <a:ext cx="8839198" cy="576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82"/>
                <a:gridCol w="2983715"/>
                <a:gridCol w="1266803"/>
                <a:gridCol w="1341657"/>
                <a:gridCol w="1332670"/>
                <a:gridCol w="1469071"/>
              </a:tblGrid>
              <a:tr h="1159076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Practice/Scenario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Total P reduction per acre (%)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Total P reduced (million </a:t>
                      </a:r>
                      <a:r>
                        <a:rPr lang="en-US" smtClean="0">
                          <a:latin typeface="Comic Sans MS" panose="030F0702030302020204" pitchFamily="66" charset="0"/>
                        </a:rPr>
                        <a:t>lb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P)</a:t>
                      </a:r>
                      <a:endParaRPr lang="en-US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Total P Reduction % (from baseline)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anose="030F0702030302020204" pitchFamily="66" charset="0"/>
                        </a:rPr>
                        <a:t>Cost 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omic Sans MS" panose="030F0702030302020204" pitchFamily="66" charset="0"/>
                        </a:rPr>
                        <a:t>($/</a:t>
                      </a:r>
                      <a:r>
                        <a:rPr lang="en-US" sz="1800" smtClean="0">
                          <a:latin typeface="Comic Sans MS" panose="030F0702030302020204" pitchFamily="66" charset="0"/>
                        </a:rPr>
                        <a:t>lb</a:t>
                      </a:r>
                      <a:r>
                        <a:rPr lang="en-US" sz="1800" baseline="0" dirty="0" smtClean="0">
                          <a:latin typeface="Comic Sans MS" panose="030F0702030302020204" pitchFamily="66" charset="0"/>
                        </a:rPr>
                        <a:t> P removed)</a:t>
                      </a:r>
                      <a:endParaRPr lang="en-US" sz="18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97199">
                <a:tc>
                  <a:txBody>
                    <a:bodyPr/>
                    <a:lstStyle/>
                    <a:p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Baseline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37.5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219">
                <a:tc rowSpan="4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Convert 1.8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million acres of conventional till eroding &gt;T to reduced, mulch or no-till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50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1.8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5.0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-16.60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0657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 rate reduction on fields with soil test P above the recommended maintenance level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1.9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5.0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-97.50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7479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all corn/soybean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acres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4.8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12.8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130.40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12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Cover crops on 1.6 million acres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eroding&gt;T currently in reduced, mulch or no-till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50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1.9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5.0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24.50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6360">
                <a:tc rowSpan="2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Wetlands on 25%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0.0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592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Buffers on all applicable crop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25-50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4.8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12.9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11.97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6267">
                <a:tc rowSpan="3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equal to pasture/hay acreage from 1987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90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0.9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2.5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102.30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45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Perennial/energy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crops on 1.6 million acres&gt;T currently in reduced, mulch or no-till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90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3.5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9.0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40.40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70954">
                <a:tc vMerge="1"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Perennial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/energy crops on 10% of tile-drained land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50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0.3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0.8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250.07</a:t>
                      </a:r>
                    </a:p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43542">
                <a:tc>
                  <a:txBody>
                    <a:bodyPr/>
                    <a:lstStyle/>
                    <a:p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Point source reduction to 1.0 mg total</a:t>
                      </a:r>
                      <a:r>
                        <a:rPr lang="en-US" sz="105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050" dirty="0" smtClean="0">
                          <a:latin typeface="Comic Sans MS" panose="030F0702030302020204" pitchFamily="66" charset="0"/>
                        </a:rPr>
                        <a:t>P/L (majors only)</a:t>
                      </a:r>
                      <a:endParaRPr lang="en-US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8.3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22.1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    13.71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56785" y="6009589"/>
            <a:ext cx="676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Point source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-5400000">
            <a:off x="14093" y="40363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Edge-of-field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-5400000">
            <a:off x="-116500" y="4919857"/>
            <a:ext cx="1004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Land use change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-5400000">
            <a:off x="37943" y="2913857"/>
            <a:ext cx="750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In-field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6621843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USLE method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031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600" dirty="0" smtClean="0"/>
              <a:t>Example Statewide P Scenarios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479963"/>
              </p:ext>
            </p:extLst>
          </p:nvPr>
        </p:nvGraphicFramePr>
        <p:xfrm>
          <a:off x="228599" y="838200"/>
          <a:ext cx="8610601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3048000"/>
                <a:gridCol w="1209322"/>
                <a:gridCol w="1116189"/>
                <a:gridCol w="1195917"/>
                <a:gridCol w="13553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Name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Combined Practices and/or Scenarios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Nitrate-N (% reduction)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Total P (% reduction)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Cost of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P Reduction ($/</a:t>
                      </a:r>
                      <a:r>
                        <a:rPr lang="en-US" sz="1400" baseline="0" smtClean="0">
                          <a:latin typeface="Comic Sans MS" panose="030F0702030302020204" pitchFamily="66" charset="0"/>
                        </a:rPr>
                        <a:t>lb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Annualized Costs (million $/year)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P1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buffers on all applicable lands, point source to 1.0 mg TP/L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-2.54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-46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P2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cover crops on all CS,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point source to 1.0 mg TP/L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31.05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521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cover crops on 87.5%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of</a:t>
                      </a: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 CS,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buffers on all applicable lands, perennial crops on 1.6 million ac &gt;T,  and 0.9 million additional ac. 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37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35.85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602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buffers on 80% of all applicable land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-22.53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-172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point source to 1.0 mg TP/L on 45% of discharge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-21.87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-167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P6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1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cover crops on 1.6 million ac eroding &gt;T and 40% of all other CS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8.80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78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94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600" dirty="0" smtClean="0"/>
              <a:t>Example Statewide N &amp; P Scenarios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01460"/>
              </p:ext>
            </p:extLst>
          </p:nvPr>
        </p:nvGraphicFramePr>
        <p:xfrm>
          <a:off x="228600" y="762000"/>
          <a:ext cx="8610601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3048000"/>
                <a:gridCol w="1209322"/>
                <a:gridCol w="1116189"/>
                <a:gridCol w="1195917"/>
                <a:gridCol w="13553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Name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Combined Practices and/or Scenarios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Nitrate-N (% reduction)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Total P (% reduction)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Cost of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Reduction ($/</a:t>
                      </a:r>
                      <a:r>
                        <a:rPr lang="en-US" sz="1400" baseline="0" smtClean="0">
                          <a:latin typeface="Comic Sans MS" panose="030F0702030302020204" pitchFamily="66" charset="0"/>
                        </a:rPr>
                        <a:t>lb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Annualized Costs (million $/year)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NP1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MRTN, fall to spring, bioreactors 50%, wetlands 25%, no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buffers on all applicable lands, point source to 1.0 mg TP/L and 10 mg nitrate-N/L</a:t>
                      </a:r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35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**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289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NP2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MRTN, fall to spring, bioreactors 50%, no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</a:t>
                      </a: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cover crops on all CS,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point source to 1.0 mg TP/L and 10 mg nitrate-N/L</a:t>
                      </a:r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**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716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NP3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MRTN, fall to spring, bioreactors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15%, </a:t>
                      </a: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</a:t>
                      </a: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cover crops on 87.5%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of</a:t>
                      </a: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 CS,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buffers on all applicable lands, perennial crops on 1.6 million ac &gt;T,  and 0.9 million additional ac. </a:t>
                      </a:r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**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697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MRTN, fall to spring N, bioreactors 35%, no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buffers on 80% of all applicable land</a:t>
                      </a:r>
                      <a:endParaRPr lang="en-US" sz="10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**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-46</a:t>
                      </a:r>
                      <a:endParaRPr lang="en-US" sz="11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MRTN, fall to spring N, bioreactors 30%, wetlands 15%, no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point source to 1.0 mg TP/L and 10 mg nitrate-N/L on 45% of discharge</a:t>
                      </a:r>
                      <a:endParaRPr lang="en-US" sz="10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**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-28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NP6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MRTN, fall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to spring N, n</a:t>
                      </a:r>
                      <a:r>
                        <a:rPr lang="en-US" sz="1000" dirty="0" smtClean="0"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n-US" sz="1000" baseline="0" dirty="0" smtClean="0">
                          <a:latin typeface="Comic Sans MS" panose="030F0702030302020204" pitchFamily="66" charset="0"/>
                        </a:rPr>
                        <a:t> P fert. on 12.5 million ac above STP maintenance, reduced till on 1.8 million ac conv. till eroding &gt; T, cover crops on 1.6 million ac eroding &gt;T and 40% of all other CS</a:t>
                      </a:r>
                      <a:endParaRPr lang="en-US" sz="10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omic Sans MS" panose="030F0702030302020204" pitchFamily="66" charset="0"/>
                        </a:rPr>
                        <a:t>**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Comic Sans MS" panose="030F0702030302020204" pitchFamily="66" charset="0"/>
                        </a:rPr>
                        <a:t>  150</a:t>
                      </a:r>
                      <a:endParaRPr lang="en-US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08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68" y="152400"/>
            <a:ext cx="9067800" cy="715962"/>
          </a:xfrm>
        </p:spPr>
        <p:txBody>
          <a:bodyPr/>
          <a:lstStyle/>
          <a:p>
            <a:r>
              <a:rPr lang="en-US" sz="4000" dirty="0" smtClean="0"/>
              <a:t>Agriculture Subcommittee Survey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390390"/>
              </p:ext>
            </p:extLst>
          </p:nvPr>
        </p:nvGraphicFramePr>
        <p:xfrm>
          <a:off x="228600" y="1143000"/>
          <a:ext cx="8229600" cy="541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3716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Practice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Median adoption rate (%)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N reduction (million lb N)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P reduction (million lb P)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Timing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change (either fall to spring or fall/spring/side dress)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65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Cover crops – tile drained corn and soybean acres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Ephemeral gulley control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65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Buffers on ag streams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50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2.4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Wetlands on tile drained acres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No P fertilizers with STP above maintenance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78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1.5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No manure application on frozen ground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93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Convert 1.8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million acres of conventional till eroding &gt; T to reduced, mulch, or no till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60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1.1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Summed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60 (15%)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5.5 (15%)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44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5455</TotalTime>
  <Words>2262</Words>
  <Application>Microsoft Office PowerPoint</Application>
  <PresentationFormat>On-screen Show (4:3)</PresentationFormat>
  <Paragraphs>418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Scenario Analysis</vt:lpstr>
      <vt:lpstr>Nitrogen costs per acre</vt:lpstr>
      <vt:lpstr>Phosphorus costs per acre</vt:lpstr>
      <vt:lpstr>Example Statewide Results for N</vt:lpstr>
      <vt:lpstr>Example Statewide N Scenarios</vt:lpstr>
      <vt:lpstr>Example Statewide Results for P</vt:lpstr>
      <vt:lpstr>Example Statewide P Scenarios</vt:lpstr>
      <vt:lpstr>Example Statewide N &amp; P Scenarios</vt:lpstr>
      <vt:lpstr>Agriculture Subcommittee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Tile Modification Project on the Salt Fork River Watershed: Addressing Nitrate Loss through Engineering and Outreach</dc:title>
  <dc:creator>David, Mark</dc:creator>
  <cp:lastModifiedBy>Mark B. David</cp:lastModifiedBy>
  <cp:revision>646</cp:revision>
  <cp:lastPrinted>2014-01-17T18:56:03Z</cp:lastPrinted>
  <dcterms:created xsi:type="dcterms:W3CDTF">2010-10-01T20:20:43Z</dcterms:created>
  <dcterms:modified xsi:type="dcterms:W3CDTF">2014-01-31T20:35:19Z</dcterms:modified>
</cp:coreProperties>
</file>